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37" d="100"/>
          <a:sy n="37" d="100"/>
        </p:scale>
        <p:origin x="-424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HIVA\OneDrive\Desktop\Task%203_Final%20Content%20Data%20set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HIVA\OneDrive\Desktop\Task%203_Final%20Content%20Data%20se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/>
              <a:t>Most</a:t>
            </a:r>
            <a:r>
              <a:rPr lang="en-IN" baseline="0"/>
              <a:t> Popular Categories</a:t>
            </a:r>
            <a:endParaRPr lang="en-IN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Sheet1!$A$1:$A$5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</c:numCache>
            </c:numRef>
          </c:val>
        </c:ser>
        <c:ser>
          <c:idx val="1"/>
          <c:order val="1"/>
          <c:invertIfNegative val="0"/>
          <c:cat>
            <c:strRef>
              <c:f>Sheet1!$A$1:$A$5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Sheet1!$C$1:$C$5</c:f>
              <c:numCache>
                <c:formatCode>General</c:formatCode>
                <c:ptCount val="5"/>
                <c:pt idx="0">
                  <c:v>1897</c:v>
                </c:pt>
                <c:pt idx="1">
                  <c:v>1664</c:v>
                </c:pt>
                <c:pt idx="2">
                  <c:v>1676</c:v>
                </c:pt>
                <c:pt idx="3">
                  <c:v>1338</c:v>
                </c:pt>
                <c:pt idx="4">
                  <c:v>1433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25823744"/>
        <c:axId val="225834112"/>
      </c:barChart>
      <c:catAx>
        <c:axId val="225823744"/>
        <c:scaling>
          <c:orientation val="minMax"/>
        </c:scaling>
        <c:delete val="0"/>
        <c:axPos val="b"/>
        <c:majorTickMark val="none"/>
        <c:minorTickMark val="none"/>
        <c:tickLblPos val="nextTo"/>
        <c:crossAx val="225834112"/>
        <c:crosses val="autoZero"/>
        <c:auto val="1"/>
        <c:lblAlgn val="ctr"/>
        <c:lblOffset val="100"/>
        <c:noMultiLvlLbl val="0"/>
      </c:catAx>
      <c:valAx>
        <c:axId val="2258341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5823744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/>
              <a:t>Content</a:t>
            </a:r>
            <a:r>
              <a:rPr lang="en-IN" baseline="0"/>
              <a:t> segment</a:t>
            </a:r>
            <a:endParaRPr lang="en-IN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Sheet2!$H$2</c:f>
              <c:strCache>
                <c:ptCount val="1"/>
                <c:pt idx="0">
                  <c:v>photo</c:v>
                </c:pt>
              </c:strCache>
            </c:strRef>
          </c:tx>
          <c:invertIfNegative val="0"/>
          <c:val>
            <c:numRef>
              <c:f>Sheet2!$I$2:$L$2</c:f>
              <c:numCache>
                <c:formatCode>General</c:formatCode>
                <c:ptCount val="4"/>
                <c:pt idx="0">
                  <c:v>6589</c:v>
                </c:pt>
                <c:pt idx="1">
                  <c:v>3700</c:v>
                </c:pt>
                <c:pt idx="2">
                  <c:v>2057</c:v>
                </c:pt>
                <c:pt idx="3">
                  <c:v>832</c:v>
                </c:pt>
              </c:numCache>
            </c:numRef>
          </c:val>
        </c:ser>
        <c:ser>
          <c:idx val="1"/>
          <c:order val="1"/>
          <c:tx>
            <c:strRef>
              <c:f>Sheet2!$H$3</c:f>
              <c:strCache>
                <c:ptCount val="1"/>
                <c:pt idx="0">
                  <c:v>video</c:v>
                </c:pt>
              </c:strCache>
            </c:strRef>
          </c:tx>
          <c:invertIfNegative val="0"/>
          <c:val>
            <c:numRef>
              <c:f>Sheet2!$I$3:$L$3</c:f>
              <c:numCache>
                <c:formatCode>General</c:formatCode>
                <c:ptCount val="4"/>
                <c:pt idx="0">
                  <c:v>6245</c:v>
                </c:pt>
                <c:pt idx="1">
                  <c:v>3510</c:v>
                </c:pt>
                <c:pt idx="2">
                  <c:v>1943</c:v>
                </c:pt>
                <c:pt idx="3">
                  <c:v>792</c:v>
                </c:pt>
              </c:numCache>
            </c:numRef>
          </c:val>
        </c:ser>
        <c:ser>
          <c:idx val="2"/>
          <c:order val="2"/>
          <c:tx>
            <c:strRef>
              <c:f>Sheet2!$H$4</c:f>
              <c:strCache>
                <c:ptCount val="1"/>
                <c:pt idx="0">
                  <c:v>GIF</c:v>
                </c:pt>
              </c:strCache>
            </c:strRef>
          </c:tx>
          <c:invertIfNegative val="0"/>
          <c:val>
            <c:numRef>
              <c:f>Sheet2!$I$4:$L$4</c:f>
              <c:numCache>
                <c:formatCode>General</c:formatCode>
                <c:ptCount val="4"/>
                <c:pt idx="0">
                  <c:v>6079</c:v>
                </c:pt>
                <c:pt idx="1">
                  <c:v>3381</c:v>
                </c:pt>
                <c:pt idx="2">
                  <c:v>1924</c:v>
                </c:pt>
                <c:pt idx="3">
                  <c:v>774</c:v>
                </c:pt>
              </c:numCache>
            </c:numRef>
          </c:val>
        </c:ser>
        <c:ser>
          <c:idx val="3"/>
          <c:order val="3"/>
          <c:tx>
            <c:strRef>
              <c:f>Sheet2!$H$5</c:f>
              <c:strCache>
                <c:ptCount val="1"/>
                <c:pt idx="0">
                  <c:v>audio</c:v>
                </c:pt>
              </c:strCache>
            </c:strRef>
          </c:tx>
          <c:invertIfNegative val="0"/>
          <c:val>
            <c:numRef>
              <c:f>Sheet2!$I$5:$L$5</c:f>
              <c:numCache>
                <c:formatCode>General</c:formatCode>
                <c:ptCount val="4"/>
                <c:pt idx="0">
                  <c:v>5660</c:v>
                </c:pt>
                <c:pt idx="1">
                  <c:v>3216</c:v>
                </c:pt>
                <c:pt idx="2">
                  <c:v>1771</c:v>
                </c:pt>
                <c:pt idx="3">
                  <c:v>673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71839232"/>
        <c:axId val="271840768"/>
      </c:barChart>
      <c:catAx>
        <c:axId val="271839232"/>
        <c:scaling>
          <c:orientation val="minMax"/>
        </c:scaling>
        <c:delete val="0"/>
        <c:axPos val="b"/>
        <c:majorTickMark val="none"/>
        <c:minorTickMark val="none"/>
        <c:tickLblPos val="nextTo"/>
        <c:crossAx val="271840768"/>
        <c:crosses val="autoZero"/>
        <c:auto val="1"/>
        <c:lblAlgn val="ctr"/>
        <c:lblOffset val="100"/>
        <c:noMultiLvlLbl val="0"/>
      </c:catAx>
      <c:valAx>
        <c:axId val="271840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1839232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972800" y="1161805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tx2"/>
                </a:solidFill>
              </a:rPr>
              <a:t>There are a total no of 16 distint content categories .out of which animals and science </a:t>
            </a:r>
            <a:r>
              <a:rPr lang="en-IN" sz="2000" dirty="0" err="1" smtClean="0">
                <a:solidFill>
                  <a:schemeClr val="tx2"/>
                </a:solidFill>
              </a:rPr>
              <a:t>catogories</a:t>
            </a:r>
            <a:r>
              <a:rPr lang="en-IN" sz="2000" dirty="0" smtClean="0">
                <a:solidFill>
                  <a:schemeClr val="tx2"/>
                </a:solidFill>
              </a:rPr>
              <a:t> are the most popular one 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tx2"/>
                </a:solidFill>
              </a:rPr>
              <a:t>4 types of content –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tx2"/>
                </a:solidFill>
              </a:rPr>
              <a:t>Photos , videos ,gifs and audio,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tx2"/>
                </a:solidFill>
              </a:rPr>
              <a:t>Out  which people </a:t>
            </a:r>
            <a:r>
              <a:rPr lang="en-IN" sz="2000" dirty="0" err="1" smtClean="0">
                <a:solidFill>
                  <a:schemeClr val="tx2"/>
                </a:solidFill>
              </a:rPr>
              <a:t>pefer</a:t>
            </a:r>
            <a:r>
              <a:rPr lang="en-IN" sz="2000" dirty="0" smtClean="0">
                <a:solidFill>
                  <a:schemeClr val="tx2"/>
                </a:solidFill>
              </a:rPr>
              <a:t> photo and video. may month has highest number of posts </a:t>
            </a:r>
            <a:endParaRPr lang="en-IN" sz="2000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01400" y="4796628"/>
            <a:ext cx="480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tx2"/>
                </a:solidFill>
              </a:rPr>
              <a:t>Should focus more on the top 5 </a:t>
            </a:r>
            <a:r>
              <a:rPr lang="en-IN" sz="2000" dirty="0" err="1" smtClean="0">
                <a:solidFill>
                  <a:schemeClr val="tx2"/>
                </a:solidFill>
              </a:rPr>
              <a:t>catogories</a:t>
            </a:r>
            <a:r>
              <a:rPr lang="en-IN" sz="2000" dirty="0" smtClean="0">
                <a:solidFill>
                  <a:schemeClr val="tx2"/>
                </a:solidFill>
              </a:rPr>
              <a:t> that’s animal, technology, science, healthy eating and food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tx2"/>
                </a:solidFill>
              </a:rPr>
              <a:t>Create campaign to specific ally target those audiences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tx2"/>
                </a:solidFill>
              </a:rPr>
              <a:t>Need to maximize in the month of January may and august as they Number of posts in these months are the highest 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11592616" y="3872574"/>
            <a:ext cx="283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Conclusion </a:t>
            </a:r>
            <a:endParaRPr lang="en-IN" sz="28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85" y="3314411"/>
            <a:ext cx="6858000" cy="3308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738" y="5325260"/>
            <a:ext cx="44740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</a:rPr>
              <a:t>Over 100000 posts per day</a:t>
            </a:r>
          </a:p>
          <a:p>
            <a:r>
              <a:rPr lang="en-IN" sz="2800" b="1" dirty="0" smtClean="0">
                <a:solidFill>
                  <a:schemeClr val="bg1"/>
                </a:solidFill>
              </a:rPr>
              <a:t>36,500,00 pieces of content per year!</a:t>
            </a:r>
          </a:p>
          <a:p>
            <a:r>
              <a:rPr lang="en-IN" sz="2800" b="1" dirty="0">
                <a:solidFill>
                  <a:schemeClr val="bg1"/>
                </a:solidFill>
              </a:rPr>
              <a:t> </a:t>
            </a:r>
            <a:r>
              <a:rPr lang="en-IN" sz="2800" b="1" dirty="0" smtClean="0">
                <a:solidFill>
                  <a:schemeClr val="bg1"/>
                </a:solidFill>
              </a:rPr>
              <a:t>but how to capitalize on it when there is so much ?</a:t>
            </a:r>
          </a:p>
          <a:p>
            <a:r>
              <a:rPr lang="en-IN" sz="2800" b="1" dirty="0" smtClean="0">
                <a:solidFill>
                  <a:schemeClr val="bg1"/>
                </a:solidFill>
              </a:rPr>
              <a:t>Analysis to find social Buzz ‘s top 5 popular categories of content 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173200" y="1825527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Marcus </a:t>
            </a:r>
            <a:r>
              <a:rPr lang="en-IN" b="1" dirty="0" err="1" smtClean="0"/>
              <a:t>Rompton</a:t>
            </a:r>
            <a:endParaRPr lang="en-IN" b="1" dirty="0" smtClean="0"/>
          </a:p>
          <a:p>
            <a:r>
              <a:rPr lang="en-IN" b="1" dirty="0" smtClean="0"/>
              <a:t>Senior principle 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4325600" y="496174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Marcus </a:t>
            </a:r>
            <a:r>
              <a:rPr lang="en-IN" b="1" dirty="0" err="1"/>
              <a:t>Rompton</a:t>
            </a:r>
            <a:endParaRPr lang="en-IN" b="1" dirty="0"/>
          </a:p>
          <a:p>
            <a:r>
              <a:rPr lang="en-IN" b="1" dirty="0"/>
              <a:t>Senior principle </a:t>
            </a:r>
            <a:endParaRPr lang="en-IN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4176075" y="7794331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Marcus </a:t>
            </a:r>
            <a:r>
              <a:rPr lang="en-IN" b="1" dirty="0" err="1"/>
              <a:t>Rompton</a:t>
            </a:r>
            <a:endParaRPr lang="en-IN" b="1" dirty="0"/>
          </a:p>
          <a:p>
            <a:r>
              <a:rPr lang="en-IN" b="1" dirty="0"/>
              <a:t>Senior principle </a:t>
            </a:r>
          </a:p>
          <a:p>
            <a:endParaRPr lang="en-IN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65347" y="1372359"/>
            <a:ext cx="422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</a:rPr>
              <a:t>Data Understanding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64133" y="3162300"/>
            <a:ext cx="3560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bg1"/>
                </a:solidFill>
              </a:rPr>
              <a:t>Data Cleaning 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6073" y="4421228"/>
            <a:ext cx="3173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bg1"/>
                </a:solidFill>
              </a:rPr>
              <a:t>Data Modelling 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31436" y="6204766"/>
            <a:ext cx="502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bg1"/>
                </a:solidFill>
              </a:rPr>
              <a:t>Data Analysis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337710" y="7828620"/>
            <a:ext cx="4054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bg1"/>
                </a:solidFill>
              </a:rPr>
              <a:t>Uncover Insights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62200" y="529590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  Unique Categories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7714306" y="5295901"/>
            <a:ext cx="325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Animal Most </a:t>
            </a:r>
            <a:r>
              <a:rPr lang="en-IN" dirty="0" err="1" smtClean="0"/>
              <a:t>Favorite</a:t>
            </a:r>
            <a:r>
              <a:rPr lang="en-IN" dirty="0" smtClean="0"/>
              <a:t> Category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12742597" y="5480567"/>
            <a:ext cx="27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May with most no of post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153237" cy="239538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66646"/>
              </p:ext>
            </p:extLst>
          </p:nvPr>
        </p:nvGraphicFramePr>
        <p:xfrm>
          <a:off x="2929574" y="1649926"/>
          <a:ext cx="14979952" cy="7379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8472179"/>
              </p:ext>
            </p:extLst>
          </p:nvPr>
        </p:nvGraphicFramePr>
        <p:xfrm>
          <a:off x="2593649" y="1028699"/>
          <a:ext cx="14231426" cy="8462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236</Words>
  <Application>Microsoft Office PowerPoint</Application>
  <PresentationFormat>Custom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 Regular Bold</vt:lpstr>
      <vt:lpstr>Graphik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SHIVA DATTHA</cp:lastModifiedBy>
  <cp:revision>17</cp:revision>
  <dcterms:created xsi:type="dcterms:W3CDTF">2006-08-16T00:00:00Z</dcterms:created>
  <dcterms:modified xsi:type="dcterms:W3CDTF">2024-12-29T05:34:09Z</dcterms:modified>
  <dc:identifier>DAEhDyfaYKE</dc:identifier>
</cp:coreProperties>
</file>